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4" r:id="rId9"/>
    <p:sldId id="263" r:id="rId10"/>
    <p:sldId id="265" r:id="rId11"/>
    <p:sldId id="266" r:id="rId12"/>
    <p:sldId id="268" r:id="rId13"/>
    <p:sldId id="269" r:id="rId14"/>
    <p:sldId id="267" r:id="rId15"/>
    <p:sldId id="272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225-0DE9-4F6F-9697-81B44B707DBF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E3FE-D9B2-4422-BFCB-BD4C2CB21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225-0DE9-4F6F-9697-81B44B707DBF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E3FE-D9B2-4422-BFCB-BD4C2CB21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225-0DE9-4F6F-9697-81B44B707DBF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E3FE-D9B2-4422-BFCB-BD4C2CB21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225-0DE9-4F6F-9697-81B44B707DBF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E3FE-D9B2-4422-BFCB-BD4C2CB21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225-0DE9-4F6F-9697-81B44B707DBF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E3FE-D9B2-4422-BFCB-BD4C2CB21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225-0DE9-4F6F-9697-81B44B707DBF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E3FE-D9B2-4422-BFCB-BD4C2CB21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225-0DE9-4F6F-9697-81B44B707DBF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E3FE-D9B2-4422-BFCB-BD4C2CB21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225-0DE9-4F6F-9697-81B44B707DBF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E3FE-D9B2-4422-BFCB-BD4C2CB21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225-0DE9-4F6F-9697-81B44B707DBF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E3FE-D9B2-4422-BFCB-BD4C2CB21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225-0DE9-4F6F-9697-81B44B707DBF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E3FE-D9B2-4422-BFCB-BD4C2CB21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0225-0DE9-4F6F-9697-81B44B707DBF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7E3FE-D9B2-4422-BFCB-BD4C2CB217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0225-0DE9-4F6F-9697-81B44B707DBF}" type="datetimeFigureOut">
              <a:rPr lang="ru-RU" smtClean="0"/>
              <a:t>25.07.2014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7E3FE-D9B2-4422-BFCB-BD4C2CB217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ОПТИМИЗАЦИЯ АЛГОРИТМА РЕДУКЦИИ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 </a:t>
            </a:r>
            <a:r>
              <a:rPr lang="en-US" b="1" dirty="0" err="1"/>
              <a:t>nVIDIA</a:t>
            </a:r>
            <a:r>
              <a:rPr lang="en-US" b="1" dirty="0"/>
              <a:t> GPU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9684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общие выводы тестирования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57850"/>
          </a:xfrm>
        </p:spPr>
        <p:txBody>
          <a:bodyPr>
            <a:normAutofit lnSpcReduction="10000"/>
          </a:bodyPr>
          <a:lstStyle/>
          <a:p>
            <a:pPr lvl="0" algn="just"/>
            <a:r>
              <a:rPr lang="ru-RU" sz="3600" dirty="0"/>
              <a:t>Для данных малой </a:t>
            </a:r>
            <a:r>
              <a:rPr lang="ru-RU" sz="3600" dirty="0" smtClean="0"/>
              <a:t>и высокой </a:t>
            </a:r>
            <a:r>
              <a:rPr lang="ru-RU" sz="3600" dirty="0"/>
              <a:t>размерности необходимо применять </a:t>
            </a:r>
            <a:r>
              <a:rPr lang="ru-RU" sz="3600" b="1" dirty="0"/>
              <a:t>разные алгоритмы</a:t>
            </a:r>
            <a:r>
              <a:rPr lang="ru-RU" sz="3600" dirty="0"/>
              <a:t> редукции и что важно, </a:t>
            </a:r>
            <a:r>
              <a:rPr lang="ru-RU" sz="3600" b="1" dirty="0"/>
              <a:t>точка пересечения </a:t>
            </a:r>
            <a:r>
              <a:rPr lang="ru-RU" sz="3600" b="1" dirty="0" smtClean="0"/>
              <a:t>быстродействия </a:t>
            </a:r>
            <a:r>
              <a:rPr lang="ru-RU" sz="3600" b="1" dirty="0"/>
              <a:t>выбранных </a:t>
            </a:r>
            <a:r>
              <a:rPr lang="ru-RU" sz="3600" b="1" dirty="0" smtClean="0"/>
              <a:t>алгоритмов </a:t>
            </a:r>
            <a:r>
              <a:rPr lang="ru-RU" sz="3600" b="1" dirty="0"/>
              <a:t>для разного типа оборудования различна</a:t>
            </a:r>
            <a:r>
              <a:rPr lang="ru-RU" sz="3600" dirty="0"/>
              <a:t>. С</a:t>
            </a:r>
            <a:r>
              <a:rPr lang="ru-RU" sz="3600" dirty="0" smtClean="0"/>
              <a:t>ложные </a:t>
            </a:r>
            <a:r>
              <a:rPr lang="ru-RU" sz="3600" dirty="0"/>
              <a:t>методы параллельной редукции </a:t>
            </a:r>
            <a:r>
              <a:rPr lang="ru-RU" sz="3600" dirty="0" smtClean="0"/>
              <a:t>оптимальны </a:t>
            </a:r>
            <a:r>
              <a:rPr lang="ru-RU" sz="3600" dirty="0"/>
              <a:t>только </a:t>
            </a:r>
            <a:r>
              <a:rPr lang="ru-RU" sz="3600" dirty="0" smtClean="0"/>
              <a:t>для “больших</a:t>
            </a:r>
            <a:r>
              <a:rPr lang="ru-RU" sz="3600" dirty="0"/>
              <a:t>” размерностей </a:t>
            </a:r>
            <a:r>
              <a:rPr lang="ru-RU" sz="3600" dirty="0" smtClean="0"/>
              <a:t>данных. </a:t>
            </a:r>
            <a:endParaRPr lang="ru-RU" sz="3600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29684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общие выводы тестирования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357850"/>
          </a:xfrm>
        </p:spPr>
        <p:txBody>
          <a:bodyPr>
            <a:normAutofit/>
          </a:bodyPr>
          <a:lstStyle/>
          <a:p>
            <a:pPr lvl="0"/>
            <a:r>
              <a:rPr lang="ru-RU" sz="4000" dirty="0"/>
              <a:t>Современные оптимизирующие компиляторы </a:t>
            </a:r>
            <a:r>
              <a:rPr lang="ru-RU" sz="4000" dirty="0" smtClean="0"/>
              <a:t>(</a:t>
            </a:r>
            <a:r>
              <a:rPr lang="ru-RU" sz="4000" dirty="0" smtClean="0"/>
              <a:t>для </a:t>
            </a:r>
            <a:r>
              <a:rPr lang="en-US" sz="4000" dirty="0" smtClean="0"/>
              <a:t>CPU Intel </a:t>
            </a:r>
            <a:r>
              <a:rPr lang="ru-RU" sz="4000" dirty="0" smtClean="0"/>
              <a:t>типа </a:t>
            </a:r>
            <a:r>
              <a:rPr lang="en-US" sz="4000" dirty="0" err="1"/>
              <a:t>i</a:t>
            </a:r>
            <a:r>
              <a:rPr lang="ru-RU" sz="4000" dirty="0"/>
              <a:t>5, </a:t>
            </a:r>
            <a:r>
              <a:rPr lang="en-US" sz="4000" dirty="0" err="1"/>
              <a:t>i</a:t>
            </a:r>
            <a:r>
              <a:rPr lang="ru-RU" sz="4000" dirty="0"/>
              <a:t>7, </a:t>
            </a:r>
            <a:r>
              <a:rPr lang="en-US" sz="4000" dirty="0"/>
              <a:t>Xenon</a:t>
            </a:r>
            <a:r>
              <a:rPr lang="ru-RU" sz="4000" dirty="0"/>
              <a:t>) </a:t>
            </a:r>
            <a:r>
              <a:rPr lang="ru-RU" sz="2800" dirty="0"/>
              <a:t>в данной </a:t>
            </a:r>
            <a:r>
              <a:rPr lang="ru-RU" sz="2800" dirty="0" smtClean="0"/>
              <a:t>задаче </a:t>
            </a:r>
            <a:r>
              <a:rPr lang="ru-RU" sz="4000" dirty="0" smtClean="0"/>
              <a:t>создают </a:t>
            </a:r>
            <a:r>
              <a:rPr lang="ru-RU" sz="4000" b="1" dirty="0"/>
              <a:t>64 разрядный </a:t>
            </a:r>
            <a:r>
              <a:rPr lang="ru-RU" sz="4000" b="1" dirty="0" smtClean="0"/>
              <a:t>код</a:t>
            </a:r>
            <a:r>
              <a:rPr lang="ru-RU" sz="4000" dirty="0" smtClean="0"/>
              <a:t> </a:t>
            </a:r>
            <a:r>
              <a:rPr lang="ru-RU" sz="4000" dirty="0"/>
              <a:t>в несколько раз более производительный, чем </a:t>
            </a:r>
            <a:r>
              <a:rPr lang="ru-RU" sz="4000" b="1" dirty="0"/>
              <a:t>32 </a:t>
            </a:r>
            <a:r>
              <a:rPr lang="ru-RU" sz="4000" b="1" dirty="0" smtClean="0"/>
              <a:t>разрядный</a:t>
            </a:r>
            <a:r>
              <a:rPr lang="ru-RU" sz="4000" dirty="0" smtClean="0"/>
              <a:t>. </a:t>
            </a:r>
            <a:r>
              <a:rPr lang="ru-RU" sz="4000" dirty="0"/>
              <a:t>Производительность </a:t>
            </a:r>
            <a:r>
              <a:rPr lang="en-US" sz="4000" dirty="0" smtClean="0"/>
              <a:t>GPU </a:t>
            </a:r>
            <a:r>
              <a:rPr lang="ru-RU" sz="4000" dirty="0"/>
              <a:t>фактически  не зависит от платформы </a:t>
            </a:r>
            <a:r>
              <a:rPr lang="ru-RU" sz="4000" dirty="0" smtClean="0"/>
              <a:t>хоста. </a:t>
            </a:r>
            <a:endParaRPr lang="ru-RU" sz="4000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Autofit/>
          </a:bodyPr>
          <a:lstStyle/>
          <a:p>
            <a:pPr algn="l"/>
            <a:r>
              <a:rPr lang="ru-RU" sz="3600" b="1" dirty="0"/>
              <a:t>Время </a:t>
            </a:r>
            <a:r>
              <a:rPr lang="ru-RU" sz="3600" b="1" dirty="0" smtClean="0"/>
              <a:t>выполнения</a:t>
            </a:r>
            <a:r>
              <a:rPr lang="en-US" sz="3600" b="1" dirty="0" smtClean="0"/>
              <a:t>:</a:t>
            </a:r>
            <a:endParaRPr lang="ru-RU" sz="2000" dirty="0"/>
          </a:p>
        </p:txBody>
      </p:sp>
      <p:pic>
        <p:nvPicPr>
          <p:cNvPr id="4" name="Содержимое 3" descr="win32 perf TIME ALL ALG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386" y="714356"/>
            <a:ext cx="8290440" cy="5857916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928670"/>
            <a:ext cx="3712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1000 объектов</a:t>
            </a:r>
            <a:r>
              <a:rPr lang="en-US" dirty="0" smtClean="0"/>
              <a:t>, </a:t>
            </a:r>
            <a:r>
              <a:rPr lang="ru-RU" dirty="0" smtClean="0"/>
              <a:t>одинарная точность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642942"/>
          </a:xfrm>
        </p:spPr>
        <p:txBody>
          <a:bodyPr>
            <a:noAutofit/>
          </a:bodyPr>
          <a:lstStyle/>
          <a:p>
            <a:r>
              <a:rPr lang="ru-RU" sz="1800" b="1" dirty="0"/>
              <a:t>Производительность гигабайт в секунду, пропускная способность алгоритма: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Содержимое 3" descr="win32 perf GBsec ALL ALG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85784" y="834553"/>
            <a:ext cx="9144064" cy="6461074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654032"/>
          </a:xfrm>
        </p:spPr>
        <p:txBody>
          <a:bodyPr>
            <a:normAutofit/>
          </a:bodyPr>
          <a:lstStyle/>
          <a:p>
            <a:r>
              <a:rPr lang="ru-RU" sz="2000" b="1" dirty="0"/>
              <a:t>Отношение производительность </a:t>
            </a:r>
            <a:r>
              <a:rPr lang="en-US" sz="2000" b="1" dirty="0"/>
              <a:t>GPU </a:t>
            </a:r>
            <a:r>
              <a:rPr lang="ru-RU" sz="2000" b="1" dirty="0"/>
              <a:t>к </a:t>
            </a:r>
            <a:r>
              <a:rPr lang="en-US" sz="2000" b="1" dirty="0"/>
              <a:t>CPU</a:t>
            </a:r>
            <a:r>
              <a:rPr lang="ru-RU" sz="2000" b="1" dirty="0"/>
              <a:t> хоста:</a:t>
            </a:r>
            <a:endParaRPr lang="ru-RU" sz="2000" dirty="0"/>
          </a:p>
        </p:txBody>
      </p:sp>
      <p:pic>
        <p:nvPicPr>
          <p:cNvPr id="4" name="Содержимое 3" descr="win32 perf cpu-gpu ALL ALG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885029"/>
            <a:ext cx="8643998" cy="6107735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x64 cpugpu  2 ALG big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214290"/>
            <a:ext cx="9090151" cy="6422981"/>
          </a:xfr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/>
          </a:bodyPr>
          <a:lstStyle/>
          <a:p>
            <a:r>
              <a:rPr lang="ru-RU" sz="1800" b="1" dirty="0"/>
              <a:t>Отношение производительность </a:t>
            </a:r>
            <a:r>
              <a:rPr lang="en-US" sz="1800" b="1" dirty="0"/>
              <a:t>GPU </a:t>
            </a:r>
            <a:r>
              <a:rPr lang="ru-RU" sz="1800" b="1" dirty="0"/>
              <a:t>к </a:t>
            </a:r>
            <a:r>
              <a:rPr lang="en-US" sz="1800" b="1" dirty="0"/>
              <a:t>CPU</a:t>
            </a:r>
            <a:r>
              <a:rPr lang="ru-RU" sz="1800" b="1" dirty="0"/>
              <a:t> хоста 64 разрядной </a:t>
            </a:r>
            <a:r>
              <a:rPr lang="ru-RU" sz="1800" b="1" dirty="0" smtClean="0"/>
              <a:t>реализации:</a:t>
            </a:r>
            <a:endParaRPr lang="ru-RU" sz="1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64 cpugpu  ALL big dat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538583"/>
            <a:ext cx="9001156" cy="6360098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x64 cpugpu  ALL small daia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42852"/>
            <a:ext cx="9503641" cy="6715148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Пример критических участков </a:t>
            </a:r>
            <a:r>
              <a:rPr lang="ru-RU" dirty="0"/>
              <a:t>кода алгоритма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Участок кода при вычислении проекции </a:t>
            </a:r>
            <a:r>
              <a:rPr lang="en-US" dirty="0"/>
              <a:t>N</a:t>
            </a:r>
            <a:r>
              <a:rPr lang="ru-RU" dirty="0"/>
              <a:t>-мерных данных, соответствующий вычислению трех скалярных произведений массива </a:t>
            </a:r>
            <a:r>
              <a:rPr lang="en-US" dirty="0"/>
              <a:t>n</a:t>
            </a:r>
            <a:r>
              <a:rPr lang="ru-RU" dirty="0"/>
              <a:t>-мерных данных на выбранные оси и нормаль (</a:t>
            </a:r>
            <a:r>
              <a:rPr lang="en-US" b="1" dirty="0"/>
              <a:t>V</a:t>
            </a:r>
            <a:r>
              <a:rPr lang="en-US" b="1" baseline="30000" dirty="0"/>
              <a:t>i</a:t>
            </a:r>
            <a:r>
              <a:rPr lang="ru-RU" b="1" baseline="-25000" dirty="0"/>
              <a:t>1</a:t>
            </a:r>
            <a:r>
              <a:rPr lang="ru-RU" b="1" dirty="0"/>
              <a:t>= &lt;</a:t>
            </a:r>
            <a:r>
              <a:rPr lang="en-US" b="1" dirty="0"/>
              <a:t>D</a:t>
            </a:r>
            <a:r>
              <a:rPr lang="en-US" b="1" baseline="30000" dirty="0"/>
              <a:t>i</a:t>
            </a:r>
            <a:r>
              <a:rPr lang="ru-RU" b="1" dirty="0"/>
              <a:t>, </a:t>
            </a:r>
            <a:r>
              <a:rPr lang="en-US" b="1" dirty="0"/>
              <a:t>U</a:t>
            </a:r>
            <a:r>
              <a:rPr lang="ru-RU" b="1" dirty="0"/>
              <a:t>&gt;; </a:t>
            </a:r>
            <a:r>
              <a:rPr lang="en-US" b="1" dirty="0"/>
              <a:t>V</a:t>
            </a:r>
            <a:r>
              <a:rPr lang="ru-RU" b="1" baseline="-25000" dirty="0"/>
              <a:t>2</a:t>
            </a:r>
            <a:r>
              <a:rPr lang="ru-RU" b="1" dirty="0"/>
              <a:t>= &lt;</a:t>
            </a:r>
            <a:r>
              <a:rPr lang="en-US" b="1" dirty="0"/>
              <a:t>D</a:t>
            </a:r>
            <a:r>
              <a:rPr lang="en-US" b="1" baseline="30000" dirty="0"/>
              <a:t>i</a:t>
            </a:r>
            <a:r>
              <a:rPr lang="ru-RU" b="1" dirty="0"/>
              <a:t>, </a:t>
            </a:r>
            <a:r>
              <a:rPr lang="en-US" b="1" dirty="0"/>
              <a:t>N</a:t>
            </a:r>
            <a:r>
              <a:rPr lang="ru-RU" b="1" dirty="0"/>
              <a:t>&gt;; </a:t>
            </a:r>
            <a:r>
              <a:rPr lang="en-US" b="1" dirty="0"/>
              <a:t>V</a:t>
            </a:r>
            <a:r>
              <a:rPr lang="en-US" b="1" baseline="30000" dirty="0"/>
              <a:t>i</a:t>
            </a:r>
            <a:r>
              <a:rPr lang="ru-RU" b="1" baseline="-25000" dirty="0"/>
              <a:t>3</a:t>
            </a:r>
            <a:r>
              <a:rPr lang="ru-RU" b="1" dirty="0"/>
              <a:t>= &lt;</a:t>
            </a:r>
            <a:r>
              <a:rPr lang="en-US" b="1" dirty="0"/>
              <a:t>D</a:t>
            </a:r>
            <a:r>
              <a:rPr lang="en-US" b="1" baseline="30000" dirty="0"/>
              <a:t>i</a:t>
            </a:r>
            <a:r>
              <a:rPr lang="ru-RU" b="1" dirty="0"/>
              <a:t>, </a:t>
            </a:r>
            <a:r>
              <a:rPr lang="en-US" b="1" dirty="0"/>
              <a:t>N</a:t>
            </a:r>
            <a:r>
              <a:rPr lang="ru-RU" b="1" dirty="0"/>
              <a:t>&gt;, </a:t>
            </a:r>
            <a:r>
              <a:rPr lang="en-US" b="1" dirty="0" err="1"/>
              <a:t>i</a:t>
            </a:r>
            <a:r>
              <a:rPr lang="ru-RU" b="1" dirty="0"/>
              <a:t>=1,…</a:t>
            </a:r>
            <a:r>
              <a:rPr lang="en-US" b="1" dirty="0"/>
              <a:t>n</a:t>
            </a:r>
            <a:r>
              <a:rPr lang="ru-RU" dirty="0"/>
              <a:t>) 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 lvl="0"/>
            <a:r>
              <a:rPr lang="ru-RU" sz="4000" dirty="0"/>
              <a:t>Задача быстрой визуализации полученных 2</a:t>
            </a:r>
            <a:r>
              <a:rPr lang="en-US" sz="4000" dirty="0"/>
              <a:t>D </a:t>
            </a:r>
            <a:r>
              <a:rPr lang="ru-RU" sz="4000" dirty="0"/>
              <a:t>данных, полученных в результате редукции 3</a:t>
            </a:r>
            <a:r>
              <a:rPr lang="en-US" sz="4000" dirty="0"/>
              <a:t>D</a:t>
            </a:r>
            <a:r>
              <a:rPr lang="ru-RU" sz="4000" dirty="0"/>
              <a:t> на плоскость просмотра. Данная задача оптимально решается использованием аппаратного ускорения </a:t>
            </a:r>
            <a:r>
              <a:rPr lang="en-US" sz="4000" b="1" dirty="0"/>
              <a:t>CUDA/OpenGL</a:t>
            </a:r>
            <a:r>
              <a:rPr lang="ru-RU" sz="4000" dirty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64294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задача оптимизации</a:t>
            </a:r>
            <a:r>
              <a:rPr lang="en-US" sz="2400" dirty="0" smtClean="0"/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401080" cy="5715040"/>
          </a:xfrm>
        </p:spPr>
        <p:txBody>
          <a:bodyPr>
            <a:noAutofit/>
          </a:bodyPr>
          <a:lstStyle/>
          <a:p>
            <a:r>
              <a:rPr lang="ru-RU" sz="3600" dirty="0"/>
              <a:t>Производительность не ниже однопоточного, выполняющегося на CPU хоста. Желательно получить 2 кратное и более ускорение </a:t>
            </a:r>
            <a:r>
              <a:rPr lang="ru-RU" sz="3600" dirty="0" smtClean="0"/>
              <a:t>вычислений</a:t>
            </a:r>
            <a:r>
              <a:rPr lang="en-US" sz="3600" dirty="0" smtClean="0"/>
              <a:t>;</a:t>
            </a:r>
            <a:endParaRPr lang="ru-RU" sz="3600" dirty="0" smtClean="0"/>
          </a:p>
          <a:p>
            <a:r>
              <a:rPr lang="ru-RU" sz="3600" dirty="0"/>
              <a:t>Погрешности вычислений алгоритма не должны превышать допустимые и быть сравнимы с ошибками стандартной реализации на CPU так и алгоритма повышенной </a:t>
            </a:r>
            <a:r>
              <a:rPr lang="ru-RU" sz="3600" dirty="0" smtClean="0"/>
              <a:t>точности</a:t>
            </a:r>
            <a:r>
              <a:rPr lang="en-US" sz="3600" dirty="0" smtClean="0"/>
              <a:t>;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/>
          <a:lstStyle/>
          <a:p>
            <a:pPr algn="l"/>
            <a:r>
              <a:rPr lang="ru-RU" sz="2000" i="1" dirty="0" smtClean="0"/>
              <a:t>Псевдокод</a:t>
            </a:r>
            <a:endParaRPr lang="ru-RU" sz="20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436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i="1" dirty="0" err="1" smtClean="0"/>
              <a:t>i</a:t>
            </a:r>
            <a:r>
              <a:rPr lang="en-US" b="1" i="1" dirty="0" smtClean="0"/>
              <a:t>=0…(N-1); k=0;</a:t>
            </a:r>
          </a:p>
          <a:p>
            <a:pPr>
              <a:buNone/>
            </a:pPr>
            <a:r>
              <a:rPr lang="en-US" b="1" i="1" dirty="0" smtClean="0"/>
              <a:t>……</a:t>
            </a:r>
          </a:p>
          <a:p>
            <a:pPr>
              <a:buNone/>
            </a:pPr>
            <a:r>
              <a:rPr lang="en-US" b="1" i="1" dirty="0" smtClean="0"/>
              <a:t>x </a:t>
            </a:r>
            <a:r>
              <a:rPr lang="en-US" b="1" i="1" dirty="0"/>
              <a:t>= y = z = 0;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for </a:t>
            </a:r>
            <a:r>
              <a:rPr lang="en-US" b="1" i="1" dirty="0"/>
              <a:t>(n = 0; n &lt; DIM; ++n) {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  d </a:t>
            </a:r>
            <a:r>
              <a:rPr lang="en-US" b="1" i="1" dirty="0"/>
              <a:t>= m [</a:t>
            </a:r>
            <a:r>
              <a:rPr lang="en-US" b="1" i="1" dirty="0" err="1"/>
              <a:t>i</a:t>
            </a:r>
            <a:r>
              <a:rPr lang="en-US" b="1" i="1" dirty="0"/>
              <a:t> + n];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  x </a:t>
            </a:r>
            <a:r>
              <a:rPr lang="en-US" b="1" i="1" dirty="0"/>
              <a:t>+= d * U[n];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  y </a:t>
            </a:r>
            <a:r>
              <a:rPr lang="en-US" b="1" i="1" dirty="0"/>
              <a:t>+= d * V[n];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  z </a:t>
            </a:r>
            <a:r>
              <a:rPr lang="en-US" b="1" i="1" dirty="0"/>
              <a:t>+= d * N[n];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}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out[k</a:t>
            </a:r>
            <a:r>
              <a:rPr lang="en-US" b="1" i="1" dirty="0"/>
              <a:t>++] = x;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out[k</a:t>
            </a:r>
            <a:r>
              <a:rPr lang="en-US" b="1" i="1" dirty="0"/>
              <a:t>++] = y;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out</a:t>
            </a:r>
            <a:r>
              <a:rPr lang="ru-RU" b="1" i="1" dirty="0"/>
              <a:t>[</a:t>
            </a:r>
            <a:r>
              <a:rPr lang="ru-RU" b="1" i="1" dirty="0" err="1"/>
              <a:t>k++</a:t>
            </a:r>
            <a:r>
              <a:rPr lang="ru-RU" b="1" i="1" dirty="0"/>
              <a:t>] = </a:t>
            </a:r>
            <a:r>
              <a:rPr lang="ru-RU" b="1" i="1" dirty="0" err="1"/>
              <a:t>z</a:t>
            </a:r>
            <a:r>
              <a:rPr lang="ru-RU" b="1" i="1" dirty="0"/>
              <a:t>;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2471726" cy="500066"/>
          </a:xfrm>
        </p:spPr>
        <p:txBody>
          <a:bodyPr>
            <a:normAutofit/>
          </a:bodyPr>
          <a:lstStyle/>
          <a:p>
            <a:pPr algn="l"/>
            <a:r>
              <a:rPr lang="ru-RU" sz="2000" b="1" i="1" dirty="0" err="1">
                <a:solidFill>
                  <a:srgbClr val="FF0000"/>
                </a:solidFill>
              </a:rPr>
              <a:t>Kahan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summation</a:t>
            </a:r>
            <a:endParaRPr lang="ru-RU" sz="20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4186238" cy="58579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err="1" smtClean="0"/>
              <a:t>d</a:t>
            </a:r>
            <a:r>
              <a:rPr lang="ru-RU" b="1" i="1" dirty="0" smtClean="0"/>
              <a:t> </a:t>
            </a:r>
            <a:r>
              <a:rPr lang="ru-RU" b="1" i="1" dirty="0"/>
              <a:t>= </a:t>
            </a:r>
            <a:r>
              <a:rPr lang="en-US" b="1" i="1" dirty="0" smtClean="0"/>
              <a:t>in</a:t>
            </a:r>
            <a:r>
              <a:rPr lang="ru-RU" b="1" i="1" dirty="0" smtClean="0"/>
              <a:t>[0]; </a:t>
            </a:r>
            <a:endParaRPr lang="en-US" b="1" i="1" dirty="0" smtClean="0"/>
          </a:p>
          <a:p>
            <a:pPr>
              <a:buNone/>
            </a:pPr>
            <a:r>
              <a:rPr lang="ru-RU" b="1" i="1" dirty="0" smtClean="0"/>
              <a:t>r1 </a:t>
            </a:r>
            <a:r>
              <a:rPr lang="ru-RU" b="1" i="1" dirty="0"/>
              <a:t>= </a:t>
            </a:r>
            <a:r>
              <a:rPr lang="ru-RU" b="1" i="1" dirty="0" err="1"/>
              <a:t>d</a:t>
            </a:r>
            <a:r>
              <a:rPr lang="ru-RU" b="1" i="1" dirty="0"/>
              <a:t> </a:t>
            </a:r>
            <a:r>
              <a:rPr lang="ru-RU" b="1" i="1" dirty="0" smtClean="0"/>
              <a:t>*pB1[0</a:t>
            </a:r>
            <a:r>
              <a:rPr lang="ru-RU" b="1" i="1" dirty="0"/>
              <a:t>];</a:t>
            </a:r>
            <a:endParaRPr lang="ru-RU" dirty="0"/>
          </a:p>
          <a:p>
            <a:pPr>
              <a:buNone/>
            </a:pPr>
            <a:r>
              <a:rPr lang="ru-RU" b="1" i="1" dirty="0" smtClean="0"/>
              <a:t>r2 </a:t>
            </a:r>
            <a:r>
              <a:rPr lang="ru-RU" b="1" i="1" dirty="0"/>
              <a:t>= </a:t>
            </a:r>
            <a:r>
              <a:rPr lang="ru-RU" b="1" i="1" dirty="0" err="1"/>
              <a:t>d</a:t>
            </a:r>
            <a:r>
              <a:rPr lang="ru-RU" b="1" i="1" dirty="0"/>
              <a:t> * pB2[0</a:t>
            </a:r>
            <a:r>
              <a:rPr lang="ru-RU" b="1" i="1" dirty="0" smtClean="0"/>
              <a:t>];</a:t>
            </a:r>
          </a:p>
          <a:p>
            <a:pPr>
              <a:buNone/>
            </a:pPr>
            <a:r>
              <a:rPr lang="ru-RU" b="1" i="1" dirty="0" smtClean="0"/>
              <a:t>r3 </a:t>
            </a:r>
            <a:r>
              <a:rPr lang="ru-RU" b="1" i="1" dirty="0"/>
              <a:t>= </a:t>
            </a:r>
            <a:r>
              <a:rPr lang="ru-RU" b="1" i="1" dirty="0" err="1"/>
              <a:t>d</a:t>
            </a:r>
            <a:r>
              <a:rPr lang="ru-RU" b="1" i="1" dirty="0"/>
              <a:t> * pB3[0</a:t>
            </a:r>
            <a:r>
              <a:rPr lang="ru-RU" b="1" i="1" dirty="0" smtClean="0"/>
              <a:t>];</a:t>
            </a:r>
          </a:p>
          <a:p>
            <a:pPr>
              <a:buNone/>
            </a:pPr>
            <a:r>
              <a:rPr lang="ru-RU" b="1" i="1" dirty="0" smtClean="0"/>
              <a:t>c3 </a:t>
            </a:r>
            <a:r>
              <a:rPr lang="ru-RU" b="1" i="1" dirty="0"/>
              <a:t>= c2 = c1 = </a:t>
            </a:r>
            <a:r>
              <a:rPr lang="ru-RU" b="1" i="1" dirty="0" smtClean="0"/>
              <a:t>0;</a:t>
            </a:r>
            <a:endParaRPr lang="ru-RU" dirty="0"/>
          </a:p>
          <a:p>
            <a:pPr>
              <a:buNone/>
            </a:pPr>
            <a:r>
              <a:rPr lang="ru-RU" b="1" i="1" dirty="0" err="1" smtClean="0"/>
              <a:t>for</a:t>
            </a:r>
            <a:r>
              <a:rPr lang="ru-RU" b="1" i="1" dirty="0" smtClean="0"/>
              <a:t> (</a:t>
            </a:r>
            <a:r>
              <a:rPr lang="ru-RU" b="1" i="1" dirty="0" err="1" smtClean="0"/>
              <a:t>i</a:t>
            </a:r>
            <a:r>
              <a:rPr lang="ru-RU" b="1" i="1" dirty="0" smtClean="0"/>
              <a:t> </a:t>
            </a:r>
            <a:r>
              <a:rPr lang="ru-RU" b="1" i="1" dirty="0"/>
              <a:t>= 1; </a:t>
            </a:r>
            <a:r>
              <a:rPr lang="ru-RU" b="1" i="1" dirty="0" err="1"/>
              <a:t>i</a:t>
            </a:r>
            <a:r>
              <a:rPr lang="ru-RU" b="1" i="1" dirty="0"/>
              <a:t> &lt; </a:t>
            </a:r>
            <a:r>
              <a:rPr lang="ru-RU" b="1" i="1" dirty="0" err="1"/>
              <a:t>cols</a:t>
            </a:r>
            <a:r>
              <a:rPr lang="ru-RU" b="1" i="1" dirty="0"/>
              <a:t>; ++</a:t>
            </a:r>
            <a:r>
              <a:rPr lang="ru-RU" b="1" i="1" dirty="0" err="1"/>
              <a:t>i</a:t>
            </a:r>
            <a:r>
              <a:rPr lang="ru-RU" b="1" i="1" dirty="0" smtClean="0"/>
              <a:t>)  </a:t>
            </a:r>
            <a:r>
              <a:rPr lang="ru-RU" b="1" i="1" dirty="0"/>
              <a:t>{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   </a:t>
            </a:r>
            <a:r>
              <a:rPr lang="ru-RU" b="1" i="1" dirty="0" err="1" smtClean="0"/>
              <a:t>d</a:t>
            </a:r>
            <a:r>
              <a:rPr lang="ru-RU" b="1" i="1" dirty="0" smtClean="0"/>
              <a:t> </a:t>
            </a:r>
            <a:r>
              <a:rPr lang="ru-RU" b="1" i="1" dirty="0"/>
              <a:t>= </a:t>
            </a:r>
            <a:r>
              <a:rPr lang="en-US" b="1" i="1" dirty="0" smtClean="0"/>
              <a:t>in</a:t>
            </a:r>
            <a:r>
              <a:rPr lang="ru-RU" b="1" i="1" dirty="0" smtClean="0"/>
              <a:t>[</a:t>
            </a:r>
            <a:r>
              <a:rPr lang="ru-RU" b="1" i="1" dirty="0" err="1" smtClean="0"/>
              <a:t>i</a:t>
            </a:r>
            <a:r>
              <a:rPr lang="ru-RU" b="1" i="1" dirty="0"/>
              <a:t>];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   </a:t>
            </a:r>
            <a:r>
              <a:rPr lang="ru-RU" b="1" i="1" dirty="0" err="1" smtClean="0"/>
              <a:t>t</a:t>
            </a:r>
            <a:r>
              <a:rPr lang="ru-RU" b="1" i="1" dirty="0" smtClean="0"/>
              <a:t> </a:t>
            </a:r>
            <a:r>
              <a:rPr lang="ru-RU" b="1" i="1" dirty="0"/>
              <a:t>= </a:t>
            </a:r>
            <a:r>
              <a:rPr lang="ru-RU" b="1" i="1" dirty="0" err="1"/>
              <a:t>d</a:t>
            </a:r>
            <a:r>
              <a:rPr lang="ru-RU" b="1" i="1" dirty="0"/>
              <a:t> * pB1[</a:t>
            </a:r>
            <a:r>
              <a:rPr lang="ru-RU" b="1" i="1" dirty="0" err="1"/>
              <a:t>i</a:t>
            </a:r>
            <a:r>
              <a:rPr lang="ru-RU" b="1" i="1" dirty="0"/>
              <a:t>];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   </a:t>
            </a:r>
            <a:r>
              <a:rPr lang="ru-RU" b="1" i="1" dirty="0" err="1" smtClean="0"/>
              <a:t>y</a:t>
            </a:r>
            <a:r>
              <a:rPr lang="ru-RU" b="1" i="1" dirty="0" smtClean="0"/>
              <a:t> </a:t>
            </a:r>
            <a:r>
              <a:rPr lang="ru-RU" b="1" i="1" dirty="0"/>
              <a:t>= </a:t>
            </a:r>
            <a:r>
              <a:rPr lang="ru-RU" b="1" i="1" dirty="0" err="1"/>
              <a:t>t</a:t>
            </a:r>
            <a:r>
              <a:rPr lang="ru-RU" b="1" i="1" dirty="0"/>
              <a:t> - </a:t>
            </a:r>
            <a:r>
              <a:rPr lang="ru-RU" b="1" i="1" dirty="0" smtClean="0"/>
              <a:t>c1; </a:t>
            </a:r>
            <a:r>
              <a:rPr lang="ru-RU" b="1" i="1" dirty="0" err="1" smtClean="0"/>
              <a:t>t</a:t>
            </a:r>
            <a:r>
              <a:rPr lang="ru-RU" b="1" i="1" dirty="0" smtClean="0"/>
              <a:t> </a:t>
            </a:r>
            <a:r>
              <a:rPr lang="ru-RU" b="1" i="1" dirty="0"/>
              <a:t>= r1 + </a:t>
            </a:r>
            <a:r>
              <a:rPr lang="ru-RU" b="1" i="1" dirty="0" err="1"/>
              <a:t>y</a:t>
            </a:r>
            <a:r>
              <a:rPr lang="ru-RU" b="1" i="1" dirty="0"/>
              <a:t>;</a:t>
            </a:r>
            <a:endParaRPr lang="ru-RU" dirty="0"/>
          </a:p>
          <a:p>
            <a:pPr>
              <a:buNone/>
            </a:pPr>
            <a:r>
              <a:rPr lang="en-US" b="1" i="1" dirty="0" smtClean="0"/>
              <a:t>   </a:t>
            </a:r>
            <a:r>
              <a:rPr lang="ru-RU" b="1" i="1" dirty="0" smtClean="0"/>
              <a:t>c1 = (</a:t>
            </a:r>
            <a:r>
              <a:rPr lang="ru-RU" b="1" i="1" dirty="0" err="1" smtClean="0"/>
              <a:t>t</a:t>
            </a:r>
            <a:r>
              <a:rPr lang="ru-RU" b="1" i="1" dirty="0" smtClean="0"/>
              <a:t> - r1) - </a:t>
            </a:r>
            <a:r>
              <a:rPr lang="ru-RU" b="1" i="1" dirty="0" err="1" smtClean="0"/>
              <a:t>y</a:t>
            </a:r>
            <a:r>
              <a:rPr lang="ru-RU" b="1" i="1" dirty="0" smtClean="0"/>
              <a:t>; </a:t>
            </a:r>
            <a:r>
              <a:rPr lang="ru-RU" b="1" i="1" dirty="0" err="1" smtClean="0"/>
              <a:t>r1</a:t>
            </a:r>
            <a:r>
              <a:rPr lang="ru-RU" b="1" i="1" dirty="0" smtClean="0"/>
              <a:t> = </a:t>
            </a:r>
            <a:r>
              <a:rPr lang="ru-RU" b="1" i="1" dirty="0" err="1" smtClean="0"/>
              <a:t>t</a:t>
            </a:r>
            <a:r>
              <a:rPr lang="ru-RU" b="1" i="1" dirty="0" smtClean="0"/>
              <a:t>;</a:t>
            </a: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929190" y="214290"/>
            <a:ext cx="3829048" cy="62151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c2;</a:t>
            </a:r>
            <a:r>
              <a:rPr lang="ru-RU" sz="3200" dirty="0"/>
              <a:t>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r2 +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c2 = (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r2) -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lang="ru-RU" sz="3200" dirty="0"/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r2 =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* pB3[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];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c3;</a:t>
            </a:r>
            <a:r>
              <a:rPr lang="ru-RU" sz="3200" dirty="0"/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r3 +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c3 = (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r3) -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lang="ru-RU" sz="3200" dirty="0"/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r3 = </a:t>
            </a:r>
            <a:r>
              <a:rPr kumimoji="0" lang="ru-RU" sz="3200" b="1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  <a:r>
              <a:rPr lang="ru-RU" sz="3200" dirty="0" smtClean="0"/>
              <a:t> 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i="1" dirty="0" smtClean="0"/>
              <a:t>out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[0] = r1;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[1] = r2;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b="1" i="1" dirty="0" smtClean="0"/>
              <a:t>out</a:t>
            </a:r>
            <a:r>
              <a:rPr kumimoji="0" lang="ru-RU" sz="32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[2] = r3;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общие выводы тестирования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marL="514350" indent="-514350"/>
            <a:r>
              <a:rPr lang="ru-RU" dirty="0"/>
              <a:t>Использование современных </a:t>
            </a:r>
            <a:r>
              <a:rPr lang="en-US" b="1" dirty="0" smtClean="0"/>
              <a:t>GPU</a:t>
            </a:r>
            <a:r>
              <a:rPr lang="en-US" dirty="0" smtClean="0"/>
              <a:t> </a:t>
            </a:r>
            <a:r>
              <a:rPr lang="ru-RU" dirty="0" err="1" smtClean="0"/>
              <a:t>nVIDIA</a:t>
            </a:r>
            <a:r>
              <a:rPr lang="ru-RU" dirty="0" smtClean="0"/>
              <a:t>  </a:t>
            </a:r>
            <a:r>
              <a:rPr lang="ru-RU" dirty="0"/>
              <a:t>(</a:t>
            </a:r>
            <a:r>
              <a:rPr lang="en-US" dirty="0">
                <a:solidFill>
                  <a:srgbClr val="0070C0"/>
                </a:solidFill>
              </a:rPr>
              <a:t>Tesla K</a:t>
            </a:r>
            <a:r>
              <a:rPr lang="ru-RU" dirty="0">
                <a:solidFill>
                  <a:srgbClr val="0070C0"/>
                </a:solidFill>
              </a:rPr>
              <a:t>20</a:t>
            </a:r>
            <a:r>
              <a:rPr lang="en-US" dirty="0">
                <a:solidFill>
                  <a:srgbClr val="0070C0"/>
                </a:solidFill>
              </a:rPr>
              <a:t>c</a:t>
            </a:r>
            <a:r>
              <a:rPr lang="ru-RU" dirty="0">
                <a:solidFill>
                  <a:srgbClr val="0070C0"/>
                </a:solidFill>
              </a:rPr>
              <a:t>, </a:t>
            </a:r>
            <a:r>
              <a:rPr lang="en-US" dirty="0" err="1">
                <a:solidFill>
                  <a:srgbClr val="0070C0"/>
                </a:solidFill>
              </a:rPr>
              <a:t>Quadro</a:t>
            </a:r>
            <a:r>
              <a:rPr lang="en-US" dirty="0">
                <a:solidFill>
                  <a:srgbClr val="0070C0"/>
                </a:solidFill>
              </a:rPr>
              <a:t> K</a:t>
            </a:r>
            <a:r>
              <a:rPr lang="ru-RU" dirty="0">
                <a:solidFill>
                  <a:srgbClr val="0070C0"/>
                </a:solidFill>
              </a:rPr>
              <a:t>2000</a:t>
            </a:r>
            <a:r>
              <a:rPr lang="ru-RU" dirty="0"/>
              <a:t>) однозначно ускоряет вычисления в 2 до 30 раз в зависимости от размера данных. Падение производительности при использовании расчетов с </a:t>
            </a:r>
            <a:r>
              <a:rPr lang="ru-RU" b="1" dirty="0" smtClean="0"/>
              <a:t>двойной точностью</a:t>
            </a:r>
            <a:r>
              <a:rPr lang="ru-RU" dirty="0" smtClean="0"/>
              <a:t> приводит </a:t>
            </a:r>
            <a:r>
              <a:rPr lang="ru-RU" dirty="0"/>
              <a:t>к падению производительности в 1.5-2раза.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65403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общие выводы тестирования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>
            <a:normAutofit lnSpcReduction="10000"/>
          </a:bodyPr>
          <a:lstStyle/>
          <a:p>
            <a:pPr lvl="0"/>
            <a:r>
              <a:rPr lang="ru-RU" sz="4400" dirty="0"/>
              <a:t>Использование старых моделей </a:t>
            </a:r>
            <a:r>
              <a:rPr lang="en-US" sz="4400" b="1" dirty="0"/>
              <a:t>GPU</a:t>
            </a:r>
            <a:r>
              <a:rPr lang="en-US" sz="4400" dirty="0"/>
              <a:t> </a:t>
            </a:r>
            <a:r>
              <a:rPr lang="ru-RU" sz="4400" dirty="0"/>
              <a:t>типа </a:t>
            </a:r>
            <a:r>
              <a:rPr lang="ru-RU" sz="4400" dirty="0" err="1">
                <a:solidFill>
                  <a:srgbClr val="0070C0"/>
                </a:solidFill>
              </a:rPr>
              <a:t>GeForce</a:t>
            </a:r>
            <a:r>
              <a:rPr lang="ru-RU" sz="4400" dirty="0">
                <a:solidFill>
                  <a:srgbClr val="0070C0"/>
                </a:solidFill>
              </a:rPr>
              <a:t> 9800 GTX+ </a:t>
            </a:r>
            <a:r>
              <a:rPr lang="ru-RU" sz="4400" dirty="0"/>
              <a:t>оправдано при вычислениях с </a:t>
            </a:r>
            <a:r>
              <a:rPr lang="ru-RU" sz="4000" dirty="0"/>
              <a:t>одинарной</a:t>
            </a:r>
            <a:r>
              <a:rPr lang="ru-RU" sz="4400" dirty="0"/>
              <a:t> точностью. Старые </a:t>
            </a:r>
            <a:r>
              <a:rPr lang="en-US" sz="4400" dirty="0"/>
              <a:t>GPU </a:t>
            </a:r>
            <a:r>
              <a:rPr lang="ru-RU" sz="4400" dirty="0"/>
              <a:t>не высокого класса типа </a:t>
            </a:r>
            <a:r>
              <a:rPr lang="ru-RU" sz="4400" dirty="0" err="1">
                <a:solidFill>
                  <a:srgbClr val="0070C0"/>
                </a:solidFill>
              </a:rPr>
              <a:t>GeForce</a:t>
            </a:r>
            <a:r>
              <a:rPr lang="ru-RU" sz="4400" dirty="0">
                <a:solidFill>
                  <a:srgbClr val="0070C0"/>
                </a:solidFill>
              </a:rPr>
              <a:t> 9400 GT  </a:t>
            </a:r>
            <a:r>
              <a:rPr lang="ru-RU" sz="4400" dirty="0"/>
              <a:t>использовать не целесообразно.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114800" cy="654032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/>
              <a:t>общие выводы тестирования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697427"/>
          </a:xfrm>
        </p:spPr>
        <p:txBody>
          <a:bodyPr/>
          <a:lstStyle/>
          <a:p>
            <a:pPr lvl="0"/>
            <a:r>
              <a:rPr lang="ru-RU" sz="4000" dirty="0"/>
              <a:t>Желательна настройка алгоритма </a:t>
            </a:r>
            <a:r>
              <a:rPr lang="ru-RU" sz="4000" dirty="0" smtClean="0"/>
              <a:t>как </a:t>
            </a:r>
            <a:r>
              <a:rPr lang="ru-RU" sz="4000" dirty="0"/>
              <a:t>на размерность используемых данных, так и </a:t>
            </a:r>
            <a:r>
              <a:rPr lang="ru-RU" sz="4000" b="1" dirty="0"/>
              <a:t>на применяемый тип оборудования</a:t>
            </a:r>
            <a:r>
              <a:rPr lang="ru-RU" sz="4000" dirty="0"/>
              <a:t>. В этом случае можно получить </a:t>
            </a:r>
            <a:r>
              <a:rPr lang="ru-RU" sz="4000" b="1" dirty="0"/>
              <a:t>максимальную</a:t>
            </a:r>
            <a:r>
              <a:rPr lang="ru-RU" sz="4000" dirty="0"/>
              <a:t> производительность.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601</Words>
  <Application>Microsoft Office PowerPoint</Application>
  <PresentationFormat>Экран (4:3)</PresentationFormat>
  <Paragraphs>54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ОПТИМИЗАЦИЯ АЛГОРИТМА РЕДУКЦИИ НА nVIDIA GPU </vt:lpstr>
      <vt:lpstr>Пример критических участков кода алгоритма </vt:lpstr>
      <vt:lpstr>Слайд 3</vt:lpstr>
      <vt:lpstr>задача оптимизации:</vt:lpstr>
      <vt:lpstr>Псевдокод</vt:lpstr>
      <vt:lpstr>Kahan summation</vt:lpstr>
      <vt:lpstr>общие выводы тестирования</vt:lpstr>
      <vt:lpstr>общие выводы тестирования</vt:lpstr>
      <vt:lpstr>общие выводы тестирования</vt:lpstr>
      <vt:lpstr>общие выводы тестирования</vt:lpstr>
      <vt:lpstr>общие выводы тестирования</vt:lpstr>
      <vt:lpstr>Время выполнения:</vt:lpstr>
      <vt:lpstr>Производительность гигабайт в секунду, пропускная способность алгоритма: </vt:lpstr>
      <vt:lpstr>Отношение производительность GPU к CPU хоста:</vt:lpstr>
      <vt:lpstr>Отношение производительность GPU к CPU хоста 64 разрядной реализации: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ОПТИМИЗАЦИЯ АЛГОРИТМА РЕДУКЦИИ НА nVIDIA GPU</dc:title>
  <dc:creator>Marukhno</dc:creator>
  <cp:lastModifiedBy>Marukhno</cp:lastModifiedBy>
  <cp:revision>33</cp:revision>
  <dcterms:created xsi:type="dcterms:W3CDTF">2014-07-25T08:59:03Z</dcterms:created>
  <dcterms:modified xsi:type="dcterms:W3CDTF">2014-07-25T09:59:20Z</dcterms:modified>
</cp:coreProperties>
</file>